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69" r:id="rId4"/>
    <p:sldId id="261" r:id="rId5"/>
    <p:sldId id="262" r:id="rId6"/>
    <p:sldId id="259" r:id="rId7"/>
    <p:sldId id="263" r:id="rId8"/>
    <p:sldId id="257" r:id="rId9"/>
    <p:sldId id="266" r:id="rId10"/>
    <p:sldId id="258" r:id="rId11"/>
    <p:sldId id="264" r:id="rId12"/>
    <p:sldId id="260" r:id="rId13"/>
    <p:sldId id="265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6BADA-FE82-46BC-B204-22F045378889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1781D6A8-BE55-49D2-B621-09225926E2A0}">
      <dgm:prSet phldrT="[Texto]" custT="1"/>
      <dgm:spPr/>
      <dgm:t>
        <a:bodyPr/>
        <a:lstStyle/>
        <a:p>
          <a:r>
            <a:rPr lang="pt-BR" sz="1800" dirty="0" smtClean="0"/>
            <a:t>Contexto</a:t>
          </a:r>
          <a:endParaRPr lang="pt-BR" sz="1800" dirty="0"/>
        </a:p>
      </dgm:t>
    </dgm:pt>
    <dgm:pt modelId="{8AB98ED1-128D-4777-8AD5-59B3F90898E4}" type="parTrans" cxnId="{AA62D22C-07AA-46B4-B21B-59AC433E4170}">
      <dgm:prSet/>
      <dgm:spPr/>
      <dgm:t>
        <a:bodyPr/>
        <a:lstStyle/>
        <a:p>
          <a:endParaRPr lang="pt-BR"/>
        </a:p>
      </dgm:t>
    </dgm:pt>
    <dgm:pt modelId="{A60ABAE9-19E2-4CC2-BA4A-23EA23B75B49}" type="sibTrans" cxnId="{AA62D22C-07AA-46B4-B21B-59AC433E4170}">
      <dgm:prSet/>
      <dgm:spPr/>
      <dgm:t>
        <a:bodyPr/>
        <a:lstStyle/>
        <a:p>
          <a:endParaRPr lang="pt-BR"/>
        </a:p>
      </dgm:t>
    </dgm:pt>
    <dgm:pt modelId="{F82DFD6C-9658-4F42-9A0B-F1F412D7FD8D}">
      <dgm:prSet phldrT="[Texto]" custT="1"/>
      <dgm:spPr/>
      <dgm:t>
        <a:bodyPr/>
        <a:lstStyle/>
        <a:p>
          <a:r>
            <a:rPr lang="pt-BR" sz="1800" dirty="0" smtClean="0"/>
            <a:t>Metodologia</a:t>
          </a:r>
          <a:endParaRPr lang="pt-BR" sz="1800" dirty="0"/>
        </a:p>
      </dgm:t>
    </dgm:pt>
    <dgm:pt modelId="{553B3DF9-C03E-4031-BC48-EA7D79B12127}" type="parTrans" cxnId="{04FDF77D-A004-42E1-8C92-ADBEE0667E47}">
      <dgm:prSet/>
      <dgm:spPr/>
      <dgm:t>
        <a:bodyPr/>
        <a:lstStyle/>
        <a:p>
          <a:endParaRPr lang="pt-BR"/>
        </a:p>
      </dgm:t>
    </dgm:pt>
    <dgm:pt modelId="{7D75BA56-3DC4-4ACE-B2C8-C9913123D915}" type="sibTrans" cxnId="{04FDF77D-A004-42E1-8C92-ADBEE0667E47}">
      <dgm:prSet/>
      <dgm:spPr/>
      <dgm:t>
        <a:bodyPr/>
        <a:lstStyle/>
        <a:p>
          <a:endParaRPr lang="pt-BR"/>
        </a:p>
      </dgm:t>
    </dgm:pt>
    <dgm:pt modelId="{AB2C56F9-DFA6-4B96-A6BA-0FF36B9F868D}">
      <dgm:prSet phldrT="[Texto]" custT="1"/>
      <dgm:spPr/>
      <dgm:t>
        <a:bodyPr/>
        <a:lstStyle/>
        <a:p>
          <a:r>
            <a:rPr lang="pt-BR" sz="1800" dirty="0" smtClean="0"/>
            <a:t>Prática profissional</a:t>
          </a:r>
          <a:endParaRPr lang="pt-BR" sz="1800" dirty="0"/>
        </a:p>
      </dgm:t>
    </dgm:pt>
    <dgm:pt modelId="{10C7322D-B47A-475B-8E87-D1545490EC54}" type="parTrans" cxnId="{D5E24BB8-87EA-4323-914A-F95C05814AAB}">
      <dgm:prSet/>
      <dgm:spPr/>
      <dgm:t>
        <a:bodyPr/>
        <a:lstStyle/>
        <a:p>
          <a:endParaRPr lang="pt-BR"/>
        </a:p>
      </dgm:t>
    </dgm:pt>
    <dgm:pt modelId="{B406CF95-9EC0-4E32-A04B-1C8D07FE26D6}" type="sibTrans" cxnId="{D5E24BB8-87EA-4323-914A-F95C05814AAB}">
      <dgm:prSet/>
      <dgm:spPr/>
      <dgm:t>
        <a:bodyPr/>
        <a:lstStyle/>
        <a:p>
          <a:endParaRPr lang="pt-BR"/>
        </a:p>
      </dgm:t>
    </dgm:pt>
    <dgm:pt modelId="{3D0536BF-2360-4669-97B9-844C7E9EEBC5}">
      <dgm:prSet phldrT="[Texto]" custT="1"/>
      <dgm:spPr/>
      <dgm:t>
        <a:bodyPr/>
        <a:lstStyle/>
        <a:p>
          <a:r>
            <a:rPr lang="pt-BR" sz="1800" dirty="0" smtClean="0"/>
            <a:t>Planejamento e gerenciamento de projeto</a:t>
          </a:r>
          <a:endParaRPr lang="pt-BR" sz="1800" dirty="0"/>
        </a:p>
      </dgm:t>
    </dgm:pt>
    <dgm:pt modelId="{F3F7035A-29E5-4466-A962-AA0DA58B349C}" type="parTrans" cxnId="{B5124706-1BCE-4082-9C42-04E32929ABD0}">
      <dgm:prSet/>
      <dgm:spPr/>
      <dgm:t>
        <a:bodyPr/>
        <a:lstStyle/>
        <a:p>
          <a:endParaRPr lang="pt-BR"/>
        </a:p>
      </dgm:t>
    </dgm:pt>
    <dgm:pt modelId="{87B2518C-2AEE-4EC9-BE06-C2C96D0B69F2}" type="sibTrans" cxnId="{B5124706-1BCE-4082-9C42-04E32929ABD0}">
      <dgm:prSet/>
      <dgm:spPr/>
      <dgm:t>
        <a:bodyPr/>
        <a:lstStyle/>
        <a:p>
          <a:endParaRPr lang="pt-BR"/>
        </a:p>
      </dgm:t>
    </dgm:pt>
    <dgm:pt modelId="{E685B0C1-3801-492C-848F-1D986EB99C92}">
      <dgm:prSet phldrT="[Texto]" custT="1"/>
      <dgm:spPr/>
      <dgm:t>
        <a:bodyPr/>
        <a:lstStyle/>
        <a:p>
          <a:r>
            <a:rPr lang="pt-BR" sz="1800" dirty="0" smtClean="0"/>
            <a:t>Interpessoal</a:t>
          </a:r>
          <a:endParaRPr lang="pt-BR" sz="1800" dirty="0"/>
        </a:p>
      </dgm:t>
    </dgm:pt>
    <dgm:pt modelId="{CA555DC2-AF6C-4FAE-975B-D7E3578C6269}" type="parTrans" cxnId="{E222B757-41C5-471B-A0BD-FE4FB826E8CD}">
      <dgm:prSet/>
      <dgm:spPr/>
      <dgm:t>
        <a:bodyPr/>
        <a:lstStyle/>
        <a:p>
          <a:endParaRPr lang="pt-BR"/>
        </a:p>
      </dgm:t>
    </dgm:pt>
    <dgm:pt modelId="{64205E59-591D-48A1-874F-6DB6F411E79D}" type="sibTrans" cxnId="{E222B757-41C5-471B-A0BD-FE4FB826E8CD}">
      <dgm:prSet/>
      <dgm:spPr/>
      <dgm:t>
        <a:bodyPr/>
        <a:lstStyle/>
        <a:p>
          <a:endParaRPr lang="pt-BR"/>
        </a:p>
      </dgm:t>
    </dgm:pt>
    <dgm:pt modelId="{A9C34EE8-CD3F-469C-A4FA-57DB70484296}" type="pres">
      <dgm:prSet presAssocID="{1C26BADA-FE82-46BC-B204-22F045378889}" presName="compositeShape" presStyleCnt="0">
        <dgm:presLayoutVars>
          <dgm:chMax val="7"/>
          <dgm:dir/>
          <dgm:resizeHandles val="exact"/>
        </dgm:presLayoutVars>
      </dgm:prSet>
      <dgm:spPr/>
    </dgm:pt>
    <dgm:pt modelId="{190819E6-91E1-431B-A38B-BCC766F5C5B7}" type="pres">
      <dgm:prSet presAssocID="{1781D6A8-BE55-49D2-B621-09225926E2A0}" presName="circ1" presStyleLbl="vennNode1" presStyleIdx="0" presStyleCnt="5" custLinFactNeighborX="695"/>
      <dgm:spPr/>
      <dgm:t>
        <a:bodyPr/>
        <a:lstStyle/>
        <a:p>
          <a:endParaRPr lang="pt-BR"/>
        </a:p>
      </dgm:t>
    </dgm:pt>
    <dgm:pt modelId="{EAB9E9D1-89F0-4879-AB12-EA2DE6B3814B}" type="pres">
      <dgm:prSet presAssocID="{1781D6A8-BE55-49D2-B621-09225926E2A0}" presName="circ1Tx" presStyleLbl="revTx" presStyleIdx="0" presStyleCnt="0" custLinFactNeighborX="1657" custLinFactNeighborY="896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4356D7-3915-4BFF-A3D0-59BB46CAEE10}" type="pres">
      <dgm:prSet presAssocID="{F82DFD6C-9658-4F42-9A0B-F1F412D7FD8D}" presName="circ2" presStyleLbl="vennNode1" presStyleIdx="1" presStyleCnt="5"/>
      <dgm:spPr/>
    </dgm:pt>
    <dgm:pt modelId="{9FA29604-7478-434E-A2E7-42697A61DE21}" type="pres">
      <dgm:prSet presAssocID="{F82DFD6C-9658-4F42-9A0B-F1F412D7FD8D}" presName="circ2Tx" presStyleLbl="revTx" presStyleIdx="0" presStyleCnt="0" custLinFactNeighborX="-60712" custLinFactNeighborY="426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FA4355-5D45-4BBF-A80D-47861F9588D8}" type="pres">
      <dgm:prSet presAssocID="{AB2C56F9-DFA6-4B96-A6BA-0FF36B9F868D}" presName="circ3" presStyleLbl="vennNode1" presStyleIdx="2" presStyleCnt="5"/>
      <dgm:spPr/>
    </dgm:pt>
    <dgm:pt modelId="{461298E9-2718-469A-A4F3-95BB636F9F5B}" type="pres">
      <dgm:prSet presAssocID="{AB2C56F9-DFA6-4B96-A6BA-0FF36B9F868D}" presName="circ3Tx" presStyleLbl="revTx" presStyleIdx="0" presStyleCnt="0" custLinFactNeighborX="-48317" custLinFactNeighborY="-317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214565-EF24-4FFD-92A7-23DD732BB33D}" type="pres">
      <dgm:prSet presAssocID="{3D0536BF-2360-4669-97B9-844C7E9EEBC5}" presName="circ4" presStyleLbl="vennNode1" presStyleIdx="3" presStyleCnt="5"/>
      <dgm:spPr/>
    </dgm:pt>
    <dgm:pt modelId="{F990EF5D-AE42-4AC3-A4CE-3D8922A70ADD}" type="pres">
      <dgm:prSet presAssocID="{3D0536BF-2360-4669-97B9-844C7E9EEBC5}" presName="circ4Tx" presStyleLbl="revTx" presStyleIdx="0" presStyleCnt="0" custLinFactNeighborX="63184" custLinFactNeighborY="-12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FCCC95-9076-460F-950E-3B3E684B9F1D}" type="pres">
      <dgm:prSet presAssocID="{E685B0C1-3801-492C-848F-1D986EB99C92}" presName="circ5" presStyleLbl="vennNode1" presStyleIdx="4" presStyleCnt="5"/>
      <dgm:spPr/>
    </dgm:pt>
    <dgm:pt modelId="{D7FB9831-3219-4AD0-A9FB-A0456167FC22}" type="pres">
      <dgm:prSet presAssocID="{E685B0C1-3801-492C-848F-1D986EB99C92}" presName="circ5Tx" presStyleLbl="revTx" presStyleIdx="0" presStyleCnt="0" custLinFactNeighborX="61790" custLinFactNeighborY="530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5E24BB8-87EA-4323-914A-F95C05814AAB}" srcId="{1C26BADA-FE82-46BC-B204-22F045378889}" destId="{AB2C56F9-DFA6-4B96-A6BA-0FF36B9F868D}" srcOrd="2" destOrd="0" parTransId="{10C7322D-B47A-475B-8E87-D1545490EC54}" sibTransId="{B406CF95-9EC0-4E32-A04B-1C8D07FE26D6}"/>
    <dgm:cxn modelId="{04FDF77D-A004-42E1-8C92-ADBEE0667E47}" srcId="{1C26BADA-FE82-46BC-B204-22F045378889}" destId="{F82DFD6C-9658-4F42-9A0B-F1F412D7FD8D}" srcOrd="1" destOrd="0" parTransId="{553B3DF9-C03E-4031-BC48-EA7D79B12127}" sibTransId="{7D75BA56-3DC4-4ACE-B2C8-C9913123D915}"/>
    <dgm:cxn modelId="{9D480B68-F0AC-45DE-B766-D84EC8FB75FD}" type="presOf" srcId="{1C26BADA-FE82-46BC-B204-22F045378889}" destId="{A9C34EE8-CD3F-469C-A4FA-57DB70484296}" srcOrd="0" destOrd="0" presId="urn:microsoft.com/office/officeart/2005/8/layout/venn1"/>
    <dgm:cxn modelId="{DC1DD1E6-7201-4CB5-8DA9-1E1EA23F7BD7}" type="presOf" srcId="{E685B0C1-3801-492C-848F-1D986EB99C92}" destId="{D7FB9831-3219-4AD0-A9FB-A0456167FC22}" srcOrd="0" destOrd="0" presId="urn:microsoft.com/office/officeart/2005/8/layout/venn1"/>
    <dgm:cxn modelId="{B375EF57-F31D-4000-AB04-134CE8174D3C}" type="presOf" srcId="{3D0536BF-2360-4669-97B9-844C7E9EEBC5}" destId="{F990EF5D-AE42-4AC3-A4CE-3D8922A70ADD}" srcOrd="0" destOrd="0" presId="urn:microsoft.com/office/officeart/2005/8/layout/venn1"/>
    <dgm:cxn modelId="{276319CF-4FE9-4803-BF58-E40FA214B727}" type="presOf" srcId="{AB2C56F9-DFA6-4B96-A6BA-0FF36B9F868D}" destId="{461298E9-2718-469A-A4F3-95BB636F9F5B}" srcOrd="0" destOrd="0" presId="urn:microsoft.com/office/officeart/2005/8/layout/venn1"/>
    <dgm:cxn modelId="{E222B757-41C5-471B-A0BD-FE4FB826E8CD}" srcId="{1C26BADA-FE82-46BC-B204-22F045378889}" destId="{E685B0C1-3801-492C-848F-1D986EB99C92}" srcOrd="4" destOrd="0" parTransId="{CA555DC2-AF6C-4FAE-975B-D7E3578C6269}" sibTransId="{64205E59-591D-48A1-874F-6DB6F411E79D}"/>
    <dgm:cxn modelId="{AA62D22C-07AA-46B4-B21B-59AC433E4170}" srcId="{1C26BADA-FE82-46BC-B204-22F045378889}" destId="{1781D6A8-BE55-49D2-B621-09225926E2A0}" srcOrd="0" destOrd="0" parTransId="{8AB98ED1-128D-4777-8AD5-59B3F90898E4}" sibTransId="{A60ABAE9-19E2-4CC2-BA4A-23EA23B75B49}"/>
    <dgm:cxn modelId="{B5124706-1BCE-4082-9C42-04E32929ABD0}" srcId="{1C26BADA-FE82-46BC-B204-22F045378889}" destId="{3D0536BF-2360-4669-97B9-844C7E9EEBC5}" srcOrd="3" destOrd="0" parTransId="{F3F7035A-29E5-4466-A962-AA0DA58B349C}" sibTransId="{87B2518C-2AEE-4EC9-BE06-C2C96D0B69F2}"/>
    <dgm:cxn modelId="{0C0BD0F7-BD80-43EE-A74E-DE849720D4D5}" type="presOf" srcId="{1781D6A8-BE55-49D2-B621-09225926E2A0}" destId="{EAB9E9D1-89F0-4879-AB12-EA2DE6B3814B}" srcOrd="0" destOrd="0" presId="urn:microsoft.com/office/officeart/2005/8/layout/venn1"/>
    <dgm:cxn modelId="{03324733-E570-4762-8AB8-EDFD66E058E6}" type="presOf" srcId="{F82DFD6C-9658-4F42-9A0B-F1F412D7FD8D}" destId="{9FA29604-7478-434E-A2E7-42697A61DE21}" srcOrd="0" destOrd="0" presId="urn:microsoft.com/office/officeart/2005/8/layout/venn1"/>
    <dgm:cxn modelId="{69FD9A05-7606-486B-AE48-03BEBA93A89B}" type="presParOf" srcId="{A9C34EE8-CD3F-469C-A4FA-57DB70484296}" destId="{190819E6-91E1-431B-A38B-BCC766F5C5B7}" srcOrd="0" destOrd="0" presId="urn:microsoft.com/office/officeart/2005/8/layout/venn1"/>
    <dgm:cxn modelId="{4B2559FC-2C32-4A8E-B0F3-778D3AA6FEA7}" type="presParOf" srcId="{A9C34EE8-CD3F-469C-A4FA-57DB70484296}" destId="{EAB9E9D1-89F0-4879-AB12-EA2DE6B3814B}" srcOrd="1" destOrd="0" presId="urn:microsoft.com/office/officeart/2005/8/layout/venn1"/>
    <dgm:cxn modelId="{12024AA1-DCBC-41F4-8CC7-6052B140DB33}" type="presParOf" srcId="{A9C34EE8-CD3F-469C-A4FA-57DB70484296}" destId="{0A4356D7-3915-4BFF-A3D0-59BB46CAEE10}" srcOrd="2" destOrd="0" presId="urn:microsoft.com/office/officeart/2005/8/layout/venn1"/>
    <dgm:cxn modelId="{80244B9E-38CA-4888-BA81-A55289817860}" type="presParOf" srcId="{A9C34EE8-CD3F-469C-A4FA-57DB70484296}" destId="{9FA29604-7478-434E-A2E7-42697A61DE21}" srcOrd="3" destOrd="0" presId="urn:microsoft.com/office/officeart/2005/8/layout/venn1"/>
    <dgm:cxn modelId="{76C5B7D8-CB1E-4A7A-AAD5-6D456400540C}" type="presParOf" srcId="{A9C34EE8-CD3F-469C-A4FA-57DB70484296}" destId="{17FA4355-5D45-4BBF-A80D-47861F9588D8}" srcOrd="4" destOrd="0" presId="urn:microsoft.com/office/officeart/2005/8/layout/venn1"/>
    <dgm:cxn modelId="{6DAC7CC7-0E36-4FB6-83C6-341ACFFFD87B}" type="presParOf" srcId="{A9C34EE8-CD3F-469C-A4FA-57DB70484296}" destId="{461298E9-2718-469A-A4F3-95BB636F9F5B}" srcOrd="5" destOrd="0" presId="urn:microsoft.com/office/officeart/2005/8/layout/venn1"/>
    <dgm:cxn modelId="{B35179E0-C3F0-459B-AA2C-630D23BBDA87}" type="presParOf" srcId="{A9C34EE8-CD3F-469C-A4FA-57DB70484296}" destId="{25214565-EF24-4FFD-92A7-23DD732BB33D}" srcOrd="6" destOrd="0" presId="urn:microsoft.com/office/officeart/2005/8/layout/venn1"/>
    <dgm:cxn modelId="{1E1C9D91-7FED-4623-BD8B-F894F01B4B37}" type="presParOf" srcId="{A9C34EE8-CD3F-469C-A4FA-57DB70484296}" destId="{F990EF5D-AE42-4AC3-A4CE-3D8922A70ADD}" srcOrd="7" destOrd="0" presId="urn:microsoft.com/office/officeart/2005/8/layout/venn1"/>
    <dgm:cxn modelId="{DCDBC291-DD8B-4093-8861-EADC7C852036}" type="presParOf" srcId="{A9C34EE8-CD3F-469C-A4FA-57DB70484296}" destId="{A3FCCC95-9076-460F-950E-3B3E684B9F1D}" srcOrd="8" destOrd="0" presId="urn:microsoft.com/office/officeart/2005/8/layout/venn1"/>
    <dgm:cxn modelId="{548CCB36-CCC7-4713-98EA-C93FED41E7F4}" type="presParOf" srcId="{A9C34EE8-CD3F-469C-A4FA-57DB70484296}" destId="{D7FB9831-3219-4AD0-A9FB-A0456167FC22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FC7A0A-4A60-4BA7-B424-A60CE9573CB0}" type="doc">
      <dgm:prSet loTypeId="urn:microsoft.com/office/officeart/2005/8/layout/venn1" loCatId="relationship" qsTypeId="urn:microsoft.com/office/officeart/2005/8/quickstyle/simple2" qsCatId="simple" csTypeId="urn:microsoft.com/office/officeart/2005/8/colors/colorful5" csCatId="colorful" phldr="1"/>
      <dgm:spPr/>
    </dgm:pt>
    <dgm:pt modelId="{474FF20D-E0C9-49E4-A372-1744129F3CD7}">
      <dgm:prSet phldrT="[Texto]" custT="1"/>
      <dgm:spPr/>
      <dgm:t>
        <a:bodyPr/>
        <a:lstStyle/>
        <a:p>
          <a:pPr algn="l"/>
          <a:r>
            <a:rPr lang="pt-BR" sz="1800" dirty="0" smtClean="0"/>
            <a:t>Programa</a:t>
          </a:r>
          <a:endParaRPr lang="pt-BR" sz="4400" dirty="0"/>
        </a:p>
      </dgm:t>
    </dgm:pt>
    <dgm:pt modelId="{8E4F26F4-AFA7-4A4F-AF62-61D221031430}" type="parTrans" cxnId="{A2C687A8-8120-4AD8-861C-59C8C3E2D40B}">
      <dgm:prSet/>
      <dgm:spPr/>
      <dgm:t>
        <a:bodyPr/>
        <a:lstStyle/>
        <a:p>
          <a:endParaRPr lang="pt-BR"/>
        </a:p>
      </dgm:t>
    </dgm:pt>
    <dgm:pt modelId="{A43075D7-88BA-4EB2-AA4F-FDB884480664}" type="sibTrans" cxnId="{A2C687A8-8120-4AD8-861C-59C8C3E2D40B}">
      <dgm:prSet/>
      <dgm:spPr/>
      <dgm:t>
        <a:bodyPr/>
        <a:lstStyle/>
        <a:p>
          <a:endParaRPr lang="pt-BR"/>
        </a:p>
      </dgm:t>
    </dgm:pt>
    <dgm:pt modelId="{E273D0B0-CE1E-48F7-ACF3-EE29A19BF44E}">
      <dgm:prSet phldrT="[Texto]" custT="1"/>
      <dgm:spPr/>
      <dgm:t>
        <a:bodyPr/>
        <a:lstStyle/>
        <a:p>
          <a:pPr algn="r"/>
          <a:r>
            <a:rPr lang="pt-BR" sz="1800" dirty="0" smtClean="0"/>
            <a:t>Avaliação</a:t>
          </a:r>
          <a:endParaRPr lang="pt-BR" sz="2400" dirty="0"/>
        </a:p>
      </dgm:t>
    </dgm:pt>
    <dgm:pt modelId="{DF8A935F-9A10-4157-A20A-6AEB2618C7A2}" type="parTrans" cxnId="{AF7C8297-8F21-418C-B6C6-218A92331FC6}">
      <dgm:prSet/>
      <dgm:spPr/>
      <dgm:t>
        <a:bodyPr/>
        <a:lstStyle/>
        <a:p>
          <a:endParaRPr lang="pt-BR"/>
        </a:p>
      </dgm:t>
    </dgm:pt>
    <dgm:pt modelId="{27A68931-430D-4E4D-8D68-9E096C39FCD1}" type="sibTrans" cxnId="{AF7C8297-8F21-418C-B6C6-218A92331FC6}">
      <dgm:prSet/>
      <dgm:spPr/>
      <dgm:t>
        <a:bodyPr/>
        <a:lstStyle/>
        <a:p>
          <a:endParaRPr lang="pt-BR"/>
        </a:p>
      </dgm:t>
    </dgm:pt>
    <dgm:pt modelId="{BF222111-A330-4228-8FA3-524044E4E575}" type="pres">
      <dgm:prSet presAssocID="{45FC7A0A-4A60-4BA7-B424-A60CE9573CB0}" presName="compositeShape" presStyleCnt="0">
        <dgm:presLayoutVars>
          <dgm:chMax val="7"/>
          <dgm:dir/>
          <dgm:resizeHandles val="exact"/>
        </dgm:presLayoutVars>
      </dgm:prSet>
      <dgm:spPr/>
    </dgm:pt>
    <dgm:pt modelId="{81AE8898-F57A-440E-BDB8-83F3C230ABAA}" type="pres">
      <dgm:prSet presAssocID="{474FF20D-E0C9-49E4-A372-1744129F3CD7}" presName="circ1" presStyleLbl="vennNode1" presStyleIdx="0" presStyleCnt="2" custScaleX="135120"/>
      <dgm:spPr/>
      <dgm:t>
        <a:bodyPr/>
        <a:lstStyle/>
        <a:p>
          <a:endParaRPr lang="pt-BR"/>
        </a:p>
      </dgm:t>
    </dgm:pt>
    <dgm:pt modelId="{41CE7692-3319-43E4-8D67-B2D3E51B063C}" type="pres">
      <dgm:prSet presAssocID="{474FF20D-E0C9-49E4-A372-1744129F3CD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D5B6A4-723C-47BD-B127-2E2124779A45}" type="pres">
      <dgm:prSet presAssocID="{E273D0B0-CE1E-48F7-ACF3-EE29A19BF44E}" presName="circ2" presStyleLbl="vennNode1" presStyleIdx="1" presStyleCnt="2" custScaleX="130731" custLinFactNeighborY="702"/>
      <dgm:spPr/>
      <dgm:t>
        <a:bodyPr/>
        <a:lstStyle/>
        <a:p>
          <a:endParaRPr lang="pt-BR"/>
        </a:p>
      </dgm:t>
    </dgm:pt>
    <dgm:pt modelId="{D3253753-9B58-4EBD-8779-AA15D3754507}" type="pres">
      <dgm:prSet presAssocID="{E273D0B0-CE1E-48F7-ACF3-EE29A19BF44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CEC3FAF-D370-4585-8A61-767D70FD7EFC}" type="presOf" srcId="{E273D0B0-CE1E-48F7-ACF3-EE29A19BF44E}" destId="{D3253753-9B58-4EBD-8779-AA15D3754507}" srcOrd="1" destOrd="0" presId="urn:microsoft.com/office/officeart/2005/8/layout/venn1"/>
    <dgm:cxn modelId="{1B1820A0-4B2D-4F2E-91C9-AB0086A313FD}" type="presOf" srcId="{E273D0B0-CE1E-48F7-ACF3-EE29A19BF44E}" destId="{0BD5B6A4-723C-47BD-B127-2E2124779A45}" srcOrd="0" destOrd="0" presId="urn:microsoft.com/office/officeart/2005/8/layout/venn1"/>
    <dgm:cxn modelId="{AF7C8297-8F21-418C-B6C6-218A92331FC6}" srcId="{45FC7A0A-4A60-4BA7-B424-A60CE9573CB0}" destId="{E273D0B0-CE1E-48F7-ACF3-EE29A19BF44E}" srcOrd="1" destOrd="0" parTransId="{DF8A935F-9A10-4157-A20A-6AEB2618C7A2}" sibTransId="{27A68931-430D-4E4D-8D68-9E096C39FCD1}"/>
    <dgm:cxn modelId="{69783BC6-227E-40A6-9011-B709101C0ACC}" type="presOf" srcId="{45FC7A0A-4A60-4BA7-B424-A60CE9573CB0}" destId="{BF222111-A330-4228-8FA3-524044E4E575}" srcOrd="0" destOrd="0" presId="urn:microsoft.com/office/officeart/2005/8/layout/venn1"/>
    <dgm:cxn modelId="{62F66AD5-25B8-47BC-81A1-079E9545B24C}" type="presOf" srcId="{474FF20D-E0C9-49E4-A372-1744129F3CD7}" destId="{81AE8898-F57A-440E-BDB8-83F3C230ABAA}" srcOrd="0" destOrd="0" presId="urn:microsoft.com/office/officeart/2005/8/layout/venn1"/>
    <dgm:cxn modelId="{7B3B98D4-3B40-4462-9A44-DF5EA2C8059C}" type="presOf" srcId="{474FF20D-E0C9-49E4-A372-1744129F3CD7}" destId="{41CE7692-3319-43E4-8D67-B2D3E51B063C}" srcOrd="1" destOrd="0" presId="urn:microsoft.com/office/officeart/2005/8/layout/venn1"/>
    <dgm:cxn modelId="{A2C687A8-8120-4AD8-861C-59C8C3E2D40B}" srcId="{45FC7A0A-4A60-4BA7-B424-A60CE9573CB0}" destId="{474FF20D-E0C9-49E4-A372-1744129F3CD7}" srcOrd="0" destOrd="0" parTransId="{8E4F26F4-AFA7-4A4F-AF62-61D221031430}" sibTransId="{A43075D7-88BA-4EB2-AA4F-FDB884480664}"/>
    <dgm:cxn modelId="{DCF5F690-40EB-4B31-951D-185D01A8AC40}" type="presParOf" srcId="{BF222111-A330-4228-8FA3-524044E4E575}" destId="{81AE8898-F57A-440E-BDB8-83F3C230ABAA}" srcOrd="0" destOrd="0" presId="urn:microsoft.com/office/officeart/2005/8/layout/venn1"/>
    <dgm:cxn modelId="{2CFEDA9B-9C03-4BBA-81A0-85E854B85B7A}" type="presParOf" srcId="{BF222111-A330-4228-8FA3-524044E4E575}" destId="{41CE7692-3319-43E4-8D67-B2D3E51B063C}" srcOrd="1" destOrd="0" presId="urn:microsoft.com/office/officeart/2005/8/layout/venn1"/>
    <dgm:cxn modelId="{AD4BCE1C-728C-478A-8A52-978840A57FCC}" type="presParOf" srcId="{BF222111-A330-4228-8FA3-524044E4E575}" destId="{0BD5B6A4-723C-47BD-B127-2E2124779A45}" srcOrd="2" destOrd="0" presId="urn:microsoft.com/office/officeart/2005/8/layout/venn1"/>
    <dgm:cxn modelId="{815DE456-5A11-44E0-9102-F8FFB9E43FE9}" type="presParOf" srcId="{BF222111-A330-4228-8FA3-524044E4E575}" destId="{D3253753-9B58-4EBD-8779-AA15D375450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819E6-91E1-431B-A38B-BCC766F5C5B7}">
      <dsp:nvSpPr>
        <dsp:cNvPr id="0" name=""/>
        <dsp:cNvSpPr/>
      </dsp:nvSpPr>
      <dsp:spPr>
        <a:xfrm>
          <a:off x="4119698" y="1767244"/>
          <a:ext cx="2170300" cy="21703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AB9E9D1-89F0-4879-AB12-EA2DE6B3814B}">
      <dsp:nvSpPr>
        <dsp:cNvPr id="0" name=""/>
        <dsp:cNvSpPr/>
      </dsp:nvSpPr>
      <dsp:spPr>
        <a:xfrm>
          <a:off x="3972706" y="1306308"/>
          <a:ext cx="2517548" cy="14572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Contexto</a:t>
          </a:r>
          <a:endParaRPr lang="pt-BR" sz="1800" kern="1200" dirty="0"/>
        </a:p>
      </dsp:txBody>
      <dsp:txXfrm>
        <a:off x="3972706" y="1306308"/>
        <a:ext cx="2517548" cy="1457201"/>
      </dsp:txXfrm>
    </dsp:sp>
    <dsp:sp modelId="{0A4356D7-3915-4BFF-A3D0-59BB46CAEE10}">
      <dsp:nvSpPr>
        <dsp:cNvPr id="0" name=""/>
        <dsp:cNvSpPr/>
      </dsp:nvSpPr>
      <dsp:spPr>
        <a:xfrm>
          <a:off x="4930197" y="2366867"/>
          <a:ext cx="2170300" cy="21703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FA29604-7478-434E-A2E7-42697A61DE21}">
      <dsp:nvSpPr>
        <dsp:cNvPr id="0" name=""/>
        <dsp:cNvSpPr/>
      </dsp:nvSpPr>
      <dsp:spPr>
        <a:xfrm>
          <a:off x="5902915" y="2597383"/>
          <a:ext cx="2257112" cy="158121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Metodologia</a:t>
          </a:r>
          <a:endParaRPr lang="pt-BR" sz="1800" kern="1200" dirty="0"/>
        </a:p>
      </dsp:txBody>
      <dsp:txXfrm>
        <a:off x="5902915" y="2597383"/>
        <a:ext cx="2257112" cy="1581218"/>
      </dsp:txXfrm>
    </dsp:sp>
    <dsp:sp modelId="{17FA4355-5D45-4BBF-A80D-47861F9588D8}">
      <dsp:nvSpPr>
        <dsp:cNvPr id="0" name=""/>
        <dsp:cNvSpPr/>
      </dsp:nvSpPr>
      <dsp:spPr>
        <a:xfrm>
          <a:off x="4615069" y="3337921"/>
          <a:ext cx="2170300" cy="21703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61298E9-2718-469A-A4F3-95BB636F9F5B}">
      <dsp:nvSpPr>
        <dsp:cNvPr id="0" name=""/>
        <dsp:cNvSpPr/>
      </dsp:nvSpPr>
      <dsp:spPr>
        <a:xfrm>
          <a:off x="5835436" y="4116953"/>
          <a:ext cx="2257112" cy="158121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Prática profissional</a:t>
          </a:r>
          <a:endParaRPr lang="pt-BR" sz="1800" kern="1200" dirty="0"/>
        </a:p>
      </dsp:txBody>
      <dsp:txXfrm>
        <a:off x="5835436" y="4116953"/>
        <a:ext cx="2257112" cy="1581218"/>
      </dsp:txXfrm>
    </dsp:sp>
    <dsp:sp modelId="{25214565-EF24-4FFD-92A7-23DD732BB33D}">
      <dsp:nvSpPr>
        <dsp:cNvPr id="0" name=""/>
        <dsp:cNvSpPr/>
      </dsp:nvSpPr>
      <dsp:spPr>
        <a:xfrm>
          <a:off x="3594160" y="3337921"/>
          <a:ext cx="2170300" cy="217030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990EF5D-AE42-4AC3-A4CE-3D8922A70ADD}">
      <dsp:nvSpPr>
        <dsp:cNvPr id="0" name=""/>
        <dsp:cNvSpPr/>
      </dsp:nvSpPr>
      <dsp:spPr>
        <a:xfrm>
          <a:off x="2622546" y="4420405"/>
          <a:ext cx="2257112" cy="158121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Planejamento e gerenciamento de projeto</a:t>
          </a:r>
          <a:endParaRPr lang="pt-BR" sz="1800" kern="1200" dirty="0"/>
        </a:p>
      </dsp:txBody>
      <dsp:txXfrm>
        <a:off x="2622546" y="4420405"/>
        <a:ext cx="2257112" cy="1581218"/>
      </dsp:txXfrm>
    </dsp:sp>
    <dsp:sp modelId="{A3FCCC95-9076-460F-950E-3B3E684B9F1D}">
      <dsp:nvSpPr>
        <dsp:cNvPr id="0" name=""/>
        <dsp:cNvSpPr/>
      </dsp:nvSpPr>
      <dsp:spPr>
        <a:xfrm>
          <a:off x="3279032" y="2366867"/>
          <a:ext cx="2170300" cy="217030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7FB9831-3219-4AD0-A9FB-A0456167FC22}">
      <dsp:nvSpPr>
        <dsp:cNvPr id="0" name=""/>
        <dsp:cNvSpPr/>
      </dsp:nvSpPr>
      <dsp:spPr>
        <a:xfrm>
          <a:off x="2243834" y="2761165"/>
          <a:ext cx="2257112" cy="158121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Interpessoal</a:t>
          </a:r>
          <a:endParaRPr lang="pt-BR" sz="1800" kern="1200" dirty="0"/>
        </a:p>
      </dsp:txBody>
      <dsp:txXfrm>
        <a:off x="2243834" y="2761165"/>
        <a:ext cx="2257112" cy="1581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E8898-F57A-440E-BDB8-83F3C230ABAA}">
      <dsp:nvSpPr>
        <dsp:cNvPr id="0" name=""/>
        <dsp:cNvSpPr/>
      </dsp:nvSpPr>
      <dsp:spPr>
        <a:xfrm>
          <a:off x="614540" y="8263"/>
          <a:ext cx="4082695" cy="302153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Programa</a:t>
          </a:r>
          <a:endParaRPr lang="pt-BR" sz="4400" kern="1200" dirty="0"/>
        </a:p>
      </dsp:txBody>
      <dsp:txXfrm>
        <a:off x="1184647" y="364567"/>
        <a:ext cx="2353986" cy="2308925"/>
      </dsp:txXfrm>
    </dsp:sp>
    <dsp:sp modelId="{0BD5B6A4-723C-47BD-B127-2E2124779A45}">
      <dsp:nvSpPr>
        <dsp:cNvPr id="0" name=""/>
        <dsp:cNvSpPr/>
      </dsp:nvSpPr>
      <dsp:spPr>
        <a:xfrm>
          <a:off x="2858529" y="16527"/>
          <a:ext cx="3950080" cy="3021532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Avaliação</a:t>
          </a:r>
          <a:endParaRPr lang="pt-BR" sz="2400" kern="1200" dirty="0"/>
        </a:p>
      </dsp:txBody>
      <dsp:txXfrm>
        <a:off x="3979498" y="372830"/>
        <a:ext cx="2277523" cy="2308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6898-4EDD-479E-8FD6-3C475129929D}" type="datetimeFigureOut">
              <a:rPr lang="pt-BR" smtClean="0"/>
              <a:t>12/12/2019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ED1E-8A18-4965-BDA5-05172D216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23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6898-4EDD-479E-8FD6-3C475129929D}" type="datetimeFigureOut">
              <a:rPr lang="pt-BR" smtClean="0"/>
              <a:t>12/12/2019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ED1E-8A18-4965-BDA5-05172D216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73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6898-4EDD-479E-8FD6-3C475129929D}" type="datetimeFigureOut">
              <a:rPr lang="pt-BR" smtClean="0"/>
              <a:t>12/12/2019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ED1E-8A18-4965-BDA5-05172D216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60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6898-4EDD-479E-8FD6-3C475129929D}" type="datetimeFigureOut">
              <a:rPr lang="pt-BR" smtClean="0"/>
              <a:t>12/12/2019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ED1E-8A18-4965-BDA5-05172D216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1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6898-4EDD-479E-8FD6-3C475129929D}" type="datetimeFigureOut">
              <a:rPr lang="pt-BR" smtClean="0"/>
              <a:t>12/12/2019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ED1E-8A18-4965-BDA5-05172D216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50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6898-4EDD-479E-8FD6-3C475129929D}" type="datetimeFigureOut">
              <a:rPr lang="pt-BR" smtClean="0"/>
              <a:t>12/12/2019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ED1E-8A18-4965-BDA5-05172D216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75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6898-4EDD-479E-8FD6-3C475129929D}" type="datetimeFigureOut">
              <a:rPr lang="pt-BR" smtClean="0"/>
              <a:t>12/12/2019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ED1E-8A18-4965-BDA5-05172D216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7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6898-4EDD-479E-8FD6-3C475129929D}" type="datetimeFigureOut">
              <a:rPr lang="pt-BR" smtClean="0"/>
              <a:t>12/12/2019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ED1E-8A18-4965-BDA5-05172D216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68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6898-4EDD-479E-8FD6-3C475129929D}" type="datetimeFigureOut">
              <a:rPr lang="pt-BR" smtClean="0"/>
              <a:t>12/12/2019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ED1E-8A18-4965-BDA5-05172D216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22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6898-4EDD-479E-8FD6-3C475129929D}" type="datetimeFigureOut">
              <a:rPr lang="pt-BR" smtClean="0"/>
              <a:t>12/12/2019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ED1E-8A18-4965-BDA5-05172D216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99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6898-4EDD-479E-8FD6-3C475129929D}" type="datetimeFigureOut">
              <a:rPr lang="pt-BR" smtClean="0"/>
              <a:t>12/12/2019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ED1E-8A18-4965-BDA5-05172D216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18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86898-4EDD-479E-8FD6-3C475129929D}" type="datetimeFigureOut">
              <a:rPr lang="pt-BR" smtClean="0"/>
              <a:t>12/12/2019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EED1E-8A18-4965-BDA5-05172D216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23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hyperlink" Target="https://www.eval.org/d/do/4382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Destaques da AEA 2019</a:t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/>
          <a:lstStyle/>
          <a:p>
            <a:r>
              <a:rPr lang="pt-BR" dirty="0" smtClean="0"/>
              <a:t>Maíra Mascarenhas</a:t>
            </a:r>
          </a:p>
          <a:p>
            <a:r>
              <a:rPr lang="pt-BR" dirty="0" smtClean="0"/>
              <a:t>FRM</a:t>
            </a:r>
            <a:endParaRPr lang="pt-BR" dirty="0"/>
          </a:p>
        </p:txBody>
      </p:sp>
      <p:pic>
        <p:nvPicPr>
          <p:cNvPr id="5" name="Picture 2" descr="Image result for g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091237"/>
            <a:ext cx="1435418" cy="6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643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6007100" y="1805801"/>
            <a:ext cx="5562600" cy="4596031"/>
            <a:chOff x="5346700" y="2097901"/>
            <a:chExt cx="5562600" cy="4596031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6700" y="2097901"/>
              <a:ext cx="5562600" cy="4095750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6807200" y="6324600"/>
              <a:ext cx="233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err="1" smtClean="0"/>
                <a:t>Patton</a:t>
              </a:r>
              <a:r>
                <a:rPr lang="pt-BR" dirty="0" smtClean="0"/>
                <a:t>, 2008</a:t>
              </a:r>
              <a:endParaRPr lang="pt-BR" dirty="0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532945" y="1680151"/>
            <a:ext cx="4692197" cy="4610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dirty="0" smtClean="0"/>
              <a:t>Avaliação é uma atividade. Pensamento avaliativo é uma forma de fazer de fazer o trabalho. Essa distinção é crítica. Deriva dos estudos sobre uso da avaliação. Avaliação é mais útil – e de fato mais usada – quando a cultura do programa e da organização manifestam pensamento avaliativo.</a:t>
            </a:r>
          </a:p>
          <a:p>
            <a:pPr>
              <a:lnSpc>
                <a:spcPct val="150000"/>
              </a:lnSpc>
            </a:pPr>
            <a:r>
              <a:rPr lang="pt-BR" sz="2200" dirty="0" err="1" smtClean="0"/>
              <a:t>Patton</a:t>
            </a:r>
            <a:r>
              <a:rPr lang="pt-BR" sz="2200" dirty="0" smtClean="0"/>
              <a:t>, 2014</a:t>
            </a:r>
            <a:endParaRPr lang="pt-BR" sz="2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5361" y="238074"/>
            <a:ext cx="10356850" cy="1311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Pensamento avaliativo – cultura de avaliação</a:t>
            </a:r>
          </a:p>
        </p:txBody>
      </p:sp>
      <p:pic>
        <p:nvPicPr>
          <p:cNvPr id="10" name="Picture 2" descr="Image result for gi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582" y="6205537"/>
            <a:ext cx="1435418" cy="6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566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15891" y="6005482"/>
            <a:ext cx="1005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000" dirty="0">
                <a:ea typeface="Times New Roman" panose="02020603050405020304" pitchFamily="18" charset="0"/>
              </a:rPr>
              <a:t>Adotar o pensamento avaliativo aumenta as chances de sucesso de um </a:t>
            </a:r>
            <a:r>
              <a:rPr lang="pt-BR" sz="2000" dirty="0" smtClean="0">
                <a:ea typeface="Times New Roman" panose="02020603050405020304" pitchFamily="18" charset="0"/>
              </a:rPr>
              <a:t>programa.</a:t>
            </a:r>
            <a:endParaRPr lang="pt-BR" sz="2000" dirty="0">
              <a:ea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42923" y="1367438"/>
            <a:ext cx="9118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sz="2000" dirty="0">
                <a:ea typeface="Times New Roman" panose="02020603050405020304" pitchFamily="18" charset="0"/>
              </a:rPr>
              <a:t>O pensamento avaliativo não está atrelado apenas à avaliação, deve existir mesmo quando não há atividades de </a:t>
            </a:r>
            <a:r>
              <a:rPr lang="pt-BR" sz="2000" dirty="0" smtClean="0">
                <a:ea typeface="Times New Roman" panose="02020603050405020304" pitchFamily="18" charset="0"/>
              </a:rPr>
              <a:t>avaliação.</a:t>
            </a:r>
            <a:endParaRPr lang="pt-BR" sz="2400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73050" y="471877"/>
            <a:ext cx="10610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+mj-lt"/>
                <a:ea typeface="+mj-ea"/>
                <a:cs typeface="+mj-cs"/>
              </a:rPr>
              <a:t>Pensamento</a:t>
            </a:r>
            <a:r>
              <a:rPr lang="pt-BR" dirty="0" smtClean="0"/>
              <a:t> </a:t>
            </a:r>
            <a:r>
              <a:rPr lang="pt-BR" sz="4400" dirty="0">
                <a:latin typeface="+mj-lt"/>
                <a:ea typeface="+mj-ea"/>
                <a:cs typeface="+mj-cs"/>
              </a:rPr>
              <a:t>avaliativo – cultura de avaliação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1866898" y="2590656"/>
            <a:ext cx="7423151" cy="3038060"/>
            <a:chOff x="1644649" y="2071787"/>
            <a:chExt cx="7423151" cy="3038060"/>
          </a:xfrm>
        </p:grpSpPr>
        <p:graphicFrame>
          <p:nvGraphicFramePr>
            <p:cNvPr id="13" name="Diagrama 12"/>
            <p:cNvGraphicFramePr/>
            <p:nvPr>
              <p:extLst>
                <p:ext uri="{D42A27DB-BD31-4B8C-83A1-F6EECF244321}">
                  <p14:modId xmlns:p14="http://schemas.microsoft.com/office/powerpoint/2010/main" val="2749026991"/>
                </p:ext>
              </p:extLst>
            </p:nvPr>
          </p:nvGraphicFramePr>
          <p:xfrm>
            <a:off x="1644649" y="2071787"/>
            <a:ext cx="7423151" cy="30380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CaixaDeTexto 7"/>
            <p:cNvSpPr txBox="1"/>
            <p:nvPr/>
          </p:nvSpPr>
          <p:spPr>
            <a:xfrm>
              <a:off x="4616448" y="3267651"/>
              <a:ext cx="1479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Pensamento avaliativo</a:t>
              </a:r>
              <a:endParaRPr lang="pt-BR" dirty="0"/>
            </a:p>
          </p:txBody>
        </p:sp>
      </p:grpSp>
      <p:pic>
        <p:nvPicPr>
          <p:cNvPr id="9" name="Picture 2" descr="Image result for gif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582" y="6205537"/>
            <a:ext cx="1435418" cy="6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53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30916" y="2421234"/>
            <a:ext cx="110911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Papel de liderança do </a:t>
            </a:r>
            <a:r>
              <a:rPr lang="pt-BR" sz="2400" dirty="0" smtClean="0"/>
              <a:t>avaliador:</a:t>
            </a:r>
            <a:endParaRPr lang="pt-BR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Ambiente de aprendizagem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- estimular questionamentos, identificar premissas, buscar evidências com foco no resultado;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Participação e engajamento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na avaliação;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Comunicação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para internalização dos resultados 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Uso </a:t>
            </a:r>
            <a:r>
              <a:rPr lang="pt-B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 </a:t>
            </a: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avaliação  -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aprender com o que deu certo e com o que não deu.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30917" y="459262"/>
            <a:ext cx="10356850" cy="1311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O desafio não é só brasileiro</a:t>
            </a:r>
            <a:endParaRPr lang="pt-BR" dirty="0"/>
          </a:p>
        </p:txBody>
      </p:sp>
      <p:pic>
        <p:nvPicPr>
          <p:cNvPr id="4" name="Picture 2" descr="Image result for g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582" y="6205537"/>
            <a:ext cx="1435418" cy="6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854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32014" y="1902959"/>
            <a:ext cx="1126127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Buckley, J., Archibald, T., Hargraves, M., &amp; </a:t>
            </a:r>
            <a:r>
              <a:rPr lang="en-US" dirty="0" err="1" smtClean="0">
                <a:solidFill>
                  <a:srgbClr val="000000"/>
                </a:solidFill>
              </a:rPr>
              <a:t>Trochim</a:t>
            </a:r>
            <a:r>
              <a:rPr lang="en-US" dirty="0" smtClean="0">
                <a:solidFill>
                  <a:srgbClr val="000000"/>
                </a:solidFill>
              </a:rPr>
              <a:t>, W. M. (2015). Defining and teaching evaluative thinking: Insights from research on critical thinking. </a:t>
            </a:r>
            <a:r>
              <a:rPr lang="en-US" i="1" dirty="0" smtClean="0">
                <a:solidFill>
                  <a:srgbClr val="000000"/>
                </a:solidFill>
              </a:rPr>
              <a:t>American Journal of Evaluation, 36</a:t>
            </a:r>
            <a:r>
              <a:rPr lang="en-US" dirty="0" smtClean="0">
                <a:solidFill>
                  <a:srgbClr val="000000"/>
                </a:solidFill>
              </a:rPr>
              <a:t>(3), 375-388. doi:10.1177/1098214015581706 </a:t>
            </a:r>
            <a:endParaRPr lang="pt-BR" dirty="0" smtClean="0"/>
          </a:p>
          <a:p>
            <a:endParaRPr lang="en-US" b="0" i="0" dirty="0" smtClean="0">
              <a:solidFill>
                <a:srgbClr val="373737"/>
              </a:solidFill>
              <a:effectLst/>
            </a:endParaRPr>
          </a:p>
          <a:p>
            <a:r>
              <a:rPr lang="en-US" b="0" i="0" dirty="0" smtClean="0">
                <a:effectLst/>
              </a:rPr>
              <a:t>House, E. R. (2015). </a:t>
            </a:r>
            <a:r>
              <a:rPr lang="en-US" b="0" i="1" dirty="0" smtClean="0">
                <a:effectLst/>
              </a:rPr>
              <a:t>Evaluating: Values, biases, and practical wisdom</a:t>
            </a:r>
            <a:r>
              <a:rPr lang="en-US" b="0" i="0" dirty="0" smtClean="0">
                <a:effectLst/>
              </a:rPr>
              <a:t>. Charlotte, NC: Information Age Publishing.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King, Jean, </a:t>
            </a:r>
            <a:r>
              <a:rPr lang="pt-BR" dirty="0" err="1" smtClean="0"/>
              <a:t>Rog</a:t>
            </a:r>
            <a:r>
              <a:rPr lang="pt-BR" dirty="0" smtClean="0"/>
              <a:t>, </a:t>
            </a:r>
            <a:r>
              <a:rPr lang="pt-BR" dirty="0" err="1" smtClean="0"/>
              <a:t>Debra</a:t>
            </a:r>
            <a:r>
              <a:rPr lang="pt-BR" dirty="0" smtClean="0"/>
              <a:t>. </a:t>
            </a:r>
            <a:r>
              <a:rPr lang="pt-BR" dirty="0" err="1" smtClean="0"/>
              <a:t>Evaluation</a:t>
            </a:r>
            <a:r>
              <a:rPr lang="pt-BR" dirty="0" smtClean="0"/>
              <a:t> </a:t>
            </a:r>
            <a:r>
              <a:rPr lang="pt-BR" dirty="0" err="1" smtClean="0"/>
              <a:t>theories</a:t>
            </a:r>
            <a:r>
              <a:rPr lang="pt-BR" dirty="0" smtClean="0"/>
              <a:t>, </a:t>
            </a:r>
            <a:r>
              <a:rPr lang="pt-BR" dirty="0" err="1" smtClean="0"/>
              <a:t>principles</a:t>
            </a:r>
            <a:r>
              <a:rPr lang="pt-BR" dirty="0" smtClean="0"/>
              <a:t>,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foundations</a:t>
            </a:r>
            <a:r>
              <a:rPr lang="pt-BR" dirty="0" smtClean="0"/>
              <a:t>: Core </a:t>
            </a:r>
            <a:r>
              <a:rPr lang="pt-BR" dirty="0" err="1" smtClean="0"/>
              <a:t>Competences</a:t>
            </a:r>
            <a:r>
              <a:rPr lang="pt-BR" dirty="0" smtClean="0"/>
              <a:t>. </a:t>
            </a:r>
            <a:r>
              <a:rPr lang="pt-BR" dirty="0" err="1" smtClean="0"/>
              <a:t>Paper</a:t>
            </a:r>
            <a:r>
              <a:rPr lang="pt-BR" dirty="0" smtClean="0"/>
              <a:t> apresentado na conferencia da AEA 2019</a:t>
            </a:r>
          </a:p>
          <a:p>
            <a:endParaRPr lang="pt-BR" dirty="0" smtClean="0"/>
          </a:p>
          <a:p>
            <a:r>
              <a:rPr lang="pt-BR" dirty="0" err="1" smtClean="0"/>
              <a:t>Patton</a:t>
            </a:r>
            <a:r>
              <a:rPr lang="pt-BR" dirty="0" smtClean="0"/>
              <a:t>. </a:t>
            </a:r>
            <a:r>
              <a:rPr lang="en-US" i="1" dirty="0"/>
              <a:t>Utilization-focused evaluation, </a:t>
            </a:r>
            <a:r>
              <a:rPr lang="en-US" dirty="0"/>
              <a:t>4th edition. Thousand Oaks, CA: </a:t>
            </a:r>
            <a:r>
              <a:rPr lang="en-US" dirty="0" smtClean="0"/>
              <a:t>Sage, 2008.</a:t>
            </a:r>
          </a:p>
          <a:p>
            <a:endParaRPr lang="pt-BR" dirty="0" smtClean="0"/>
          </a:p>
          <a:p>
            <a:r>
              <a:rPr lang="pt-BR" b="0" i="0" u="none" strike="noStrike" baseline="0" dirty="0" err="1" smtClean="0">
                <a:solidFill>
                  <a:srgbClr val="000000"/>
                </a:solidFill>
              </a:rPr>
              <a:t>Patton</a:t>
            </a:r>
            <a:r>
              <a:rPr lang="pt-BR" b="0" i="0" u="none" strike="noStrike" baseline="0" dirty="0" smtClean="0">
                <a:solidFill>
                  <a:srgbClr val="000000"/>
                </a:solidFill>
              </a:rPr>
              <a:t>. </a:t>
            </a:r>
            <a:r>
              <a:rPr lang="pt-BR" dirty="0" smtClean="0">
                <a:solidFill>
                  <a:srgbClr val="000000"/>
                </a:solidFill>
              </a:rPr>
              <a:t>Inter </a:t>
            </a:r>
            <a:r>
              <a:rPr lang="pt-BR" dirty="0" err="1" smtClean="0">
                <a:solidFill>
                  <a:srgbClr val="000000"/>
                </a:solidFill>
              </a:rPr>
              <a:t>Action</a:t>
            </a:r>
            <a:r>
              <a:rPr lang="pt-BR" dirty="0" smtClean="0">
                <a:solidFill>
                  <a:srgbClr val="000000"/>
                </a:solidFill>
              </a:rPr>
              <a:t> </a:t>
            </a:r>
            <a:r>
              <a:rPr lang="pt-BR" dirty="0" err="1" smtClean="0">
                <a:solidFill>
                  <a:srgbClr val="000000"/>
                </a:solidFill>
              </a:rPr>
              <a:t>Report</a:t>
            </a:r>
            <a:r>
              <a:rPr lang="pt-BR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Embracing Evaluative Thinking for Better Outcomes: </a:t>
            </a:r>
            <a:r>
              <a:rPr lang="pt-BR" dirty="0" smtClean="0">
                <a:solidFill>
                  <a:srgbClr val="000000"/>
                </a:solidFill>
              </a:rPr>
              <a:t>Four NGO Case </a:t>
            </a:r>
            <a:r>
              <a:rPr lang="pt-BR" dirty="0" err="1" smtClean="0">
                <a:solidFill>
                  <a:srgbClr val="000000"/>
                </a:solidFill>
              </a:rPr>
              <a:t>Studies</a:t>
            </a:r>
            <a:r>
              <a:rPr lang="pt-BR" dirty="0" smtClean="0">
                <a:solidFill>
                  <a:srgbClr val="000000"/>
                </a:solidFill>
              </a:rPr>
              <a:t>, 2014</a:t>
            </a:r>
          </a:p>
          <a:p>
            <a:endParaRPr lang="pt-BR" dirty="0">
              <a:solidFill>
                <a:srgbClr val="000000"/>
              </a:solidFill>
            </a:endParaRPr>
          </a:p>
          <a:p>
            <a:r>
              <a:rPr lang="en-US" dirty="0" smtClean="0"/>
              <a:t>Schwandt , Thomas. Evaluation Foundations Revisited: Cultivating a Life of the Mind for Practice,. American Journal of Evaluation, 37(3), 448-452. doi:10.1177/1098214016648794.</a:t>
            </a:r>
          </a:p>
          <a:p>
            <a:endParaRPr lang="en-US" dirty="0"/>
          </a:p>
          <a:p>
            <a:r>
              <a:rPr lang="pt-BR" dirty="0" err="1" smtClean="0"/>
              <a:t>Scriven</a:t>
            </a:r>
            <a:r>
              <a:rPr lang="pt-BR" dirty="0" smtClean="0"/>
              <a:t>. Avaliação: um guia de conceitos, Paz &amp;Terra, 2018 </a:t>
            </a:r>
          </a:p>
          <a:p>
            <a:endParaRPr lang="en-US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2" descr="Image result for g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582" y="6205537"/>
            <a:ext cx="1435418" cy="6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85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Apresentando trabalho na AEA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38200" y="2592388"/>
            <a:ext cx="1102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Relação com o tema da conferência.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Objetividade – contar o que interessa.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Aproveitar os recursos que disponibilizam </a:t>
            </a:r>
            <a:r>
              <a:rPr lang="pt-BR" sz="2400" dirty="0"/>
              <a:t>- </a:t>
            </a:r>
            <a:r>
              <a:rPr lang="pt-BR" sz="2400" dirty="0" err="1"/>
              <a:t>Potent</a:t>
            </a:r>
            <a:r>
              <a:rPr lang="pt-BR" sz="2400" dirty="0"/>
              <a:t> </a:t>
            </a:r>
            <a:r>
              <a:rPr lang="pt-BR" sz="2400" dirty="0" err="1"/>
              <a:t>Presentations</a:t>
            </a:r>
            <a:r>
              <a:rPr lang="pt-BR" sz="2400" dirty="0"/>
              <a:t> </a:t>
            </a:r>
            <a:r>
              <a:rPr lang="pt-BR" sz="2400" dirty="0" err="1"/>
              <a:t>Initiative</a:t>
            </a:r>
            <a:r>
              <a:rPr lang="pt-BR" sz="2400" dirty="0"/>
              <a:t> </a:t>
            </a:r>
            <a:r>
              <a:rPr lang="pt-BR" sz="2400" dirty="0" smtClean="0"/>
              <a:t>(P2i).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Receptividade e aprendizados.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26889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Pensamento avaliativo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467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8100" y="288925"/>
            <a:ext cx="10515600" cy="1325563"/>
          </a:xfrm>
        </p:spPr>
        <p:txBody>
          <a:bodyPr/>
          <a:lstStyle/>
          <a:p>
            <a:r>
              <a:rPr lang="pt-BR" dirty="0" smtClean="0"/>
              <a:t>O que faz um avaliador, avaliador?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072" y="1550193"/>
            <a:ext cx="6642100" cy="4981575"/>
          </a:xfrm>
          <a:prstGeom prst="rect">
            <a:avLst/>
          </a:prstGeom>
        </p:spPr>
      </p:pic>
      <p:pic>
        <p:nvPicPr>
          <p:cNvPr id="1026" name="Picture 2" descr="Image result for gi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582" y="6205537"/>
            <a:ext cx="1435418" cy="6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34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686" y="149208"/>
            <a:ext cx="10515600" cy="1325563"/>
          </a:xfrm>
        </p:spPr>
        <p:txBody>
          <a:bodyPr/>
          <a:lstStyle/>
          <a:p>
            <a:r>
              <a:rPr lang="pt-BR" dirty="0" smtClean="0"/>
              <a:t>Competências e valores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88686" y="1337082"/>
            <a:ext cx="93417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Há muitas formas de praticar avaliação de programas.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Preocupação com a qualificação do profissional de avaliação e das organizações para trabalhar com avaliação - contexto: </a:t>
            </a:r>
            <a:r>
              <a:rPr lang="pt-BR" sz="2000" dirty="0" err="1" smtClean="0">
                <a:solidFill>
                  <a:schemeClr val="tx1"/>
                </a:solidFill>
              </a:rPr>
              <a:t>Evidence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</a:rPr>
              <a:t>Act</a:t>
            </a:r>
            <a:r>
              <a:rPr lang="pt-BR" sz="2000" dirty="0" smtClean="0">
                <a:solidFill>
                  <a:schemeClr val="tx1"/>
                </a:solidFill>
              </a:rPr>
              <a:t> , 2018.</a:t>
            </a:r>
            <a:endParaRPr lang="pt-B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</p:txBody>
      </p:sp>
      <p:grpSp>
        <p:nvGrpSpPr>
          <p:cNvPr id="4" name="Agrupar 3"/>
          <p:cNvGrpSpPr/>
          <p:nvPr/>
        </p:nvGrpSpPr>
        <p:grpSpPr>
          <a:xfrm>
            <a:off x="188686" y="1187269"/>
            <a:ext cx="10881923" cy="6200858"/>
            <a:chOff x="211285" y="1911148"/>
            <a:chExt cx="11969924" cy="6697133"/>
          </a:xfrm>
        </p:grpSpPr>
        <p:graphicFrame>
          <p:nvGraphicFramePr>
            <p:cNvPr id="6" name="Diagrama 5"/>
            <p:cNvGraphicFramePr/>
            <p:nvPr>
              <p:extLst>
                <p:ext uri="{D42A27DB-BD31-4B8C-83A1-F6EECF244321}">
                  <p14:modId xmlns:p14="http://schemas.microsoft.com/office/powerpoint/2010/main" val="4204951860"/>
                </p:ext>
              </p:extLst>
            </p:nvPr>
          </p:nvGraphicFramePr>
          <p:xfrm>
            <a:off x="763909" y="1911148"/>
            <a:ext cx="11417300" cy="66971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CaixaDeTexto 6"/>
            <p:cNvSpPr txBox="1"/>
            <p:nvPr/>
          </p:nvSpPr>
          <p:spPr>
            <a:xfrm>
              <a:off x="211285" y="5395154"/>
              <a:ext cx="5124769" cy="698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Domínios das competências</a:t>
              </a:r>
            </a:p>
            <a:p>
              <a:r>
                <a:rPr lang="pt-BR" dirty="0" smtClean="0"/>
                <a:t> do avaliador - AEA</a:t>
              </a:r>
              <a:endParaRPr lang="pt-BR" dirty="0"/>
            </a:p>
          </p:txBody>
        </p:sp>
      </p:grpSp>
      <p:sp>
        <p:nvSpPr>
          <p:cNvPr id="8" name="Retângulo 7"/>
          <p:cNvSpPr/>
          <p:nvPr/>
        </p:nvSpPr>
        <p:spPr>
          <a:xfrm>
            <a:off x="9446986" y="3089568"/>
            <a:ext cx="2311400" cy="2396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Linguagem comum e um conjunto de critérios para responder a pergunta o que faz um avaliador, avaliador?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268028" y="6531768"/>
            <a:ext cx="300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</a:t>
            </a:r>
            <a:r>
              <a:rPr lang="pt-BR" sz="1200" dirty="0" smtClean="0">
                <a:hlinkClick r:id="rId7"/>
              </a:rPr>
              <a:t>https://www.eval.org/d/do/4382</a:t>
            </a:r>
            <a:endParaRPr lang="pt-BR" sz="1200" dirty="0" smtClean="0"/>
          </a:p>
          <a:p>
            <a:endParaRPr lang="pt-BR" sz="1200" dirty="0"/>
          </a:p>
        </p:txBody>
      </p:sp>
      <p:pic>
        <p:nvPicPr>
          <p:cNvPr id="11" name="Picture 2" descr="Image result for gif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582" y="6205537"/>
            <a:ext cx="1435418" cy="6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634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34786" y="2562136"/>
            <a:ext cx="106952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2400" dirty="0">
                <a:ea typeface="Times New Roman" panose="02020603050405020304" pitchFamily="18" charset="0"/>
                <a:cs typeface="Arial" panose="020B0604020202020204" pitchFamily="34" charset="0"/>
              </a:rPr>
              <a:t>questão metodológica não é mais a número 1 quando se pensa em avaliação, em especial a dicotomia quanti x </a:t>
            </a:r>
            <a:r>
              <a:rPr lang="pt-BR" sz="2400" dirty="0" err="1">
                <a:ea typeface="Times New Roman" panose="02020603050405020304" pitchFamily="18" charset="0"/>
                <a:cs typeface="Arial" panose="020B0604020202020204" pitchFamily="34" charset="0"/>
              </a:rPr>
              <a:t>quali</a:t>
            </a:r>
            <a:r>
              <a:rPr lang="pt-BR" sz="24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pt-BR" sz="24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sz="2400" dirty="0">
                <a:ea typeface="Times New Roman" panose="02020603050405020304" pitchFamily="18" charset="0"/>
                <a:cs typeface="Arial" panose="020B0604020202020204" pitchFamily="34" charset="0"/>
              </a:rPr>
              <a:t>pensamento avaliativo e as perguntas avaliativas aparecem hoje como primordiais. </a:t>
            </a:r>
            <a:endParaRPr lang="pt-BR" sz="24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cs typeface="Arial" panose="020B0604020202020204" pitchFamily="34" charset="0"/>
              </a:rPr>
              <a:t>O que não significa que o método não seja importante!</a:t>
            </a:r>
            <a:endParaRPr lang="pt-BR" sz="2400" dirty="0"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08100" y="749300"/>
            <a:ext cx="956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+mj-lt"/>
                <a:ea typeface="+mj-ea"/>
                <a:cs typeface="+mj-cs"/>
              </a:rPr>
              <a:t>Superação</a:t>
            </a:r>
            <a:r>
              <a:rPr lang="pt-BR" dirty="0" smtClean="0"/>
              <a:t> </a:t>
            </a:r>
            <a:r>
              <a:rPr lang="pt-BR" sz="4400" dirty="0">
                <a:latin typeface="+mj-lt"/>
                <a:ea typeface="+mj-ea"/>
                <a:cs typeface="+mj-cs"/>
              </a:rPr>
              <a:t>da questão metodológica</a:t>
            </a:r>
          </a:p>
        </p:txBody>
      </p:sp>
      <p:pic>
        <p:nvPicPr>
          <p:cNvPr id="5" name="Picture 2" descr="Image result for g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582" y="6205537"/>
            <a:ext cx="1435418" cy="6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725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Pensamento avaliativo é fundamental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38200" y="2142004"/>
            <a:ext cx="100203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Fundamento </a:t>
            </a:r>
            <a:r>
              <a:rPr lang="pt-BR" sz="2400" dirty="0">
                <a:ea typeface="Times New Roman" panose="02020603050405020304" pitchFamily="18" charset="0"/>
              </a:rPr>
              <a:t>filosófico</a:t>
            </a:r>
            <a:r>
              <a:rPr lang="pt-BR" sz="2400" dirty="0" smtClean="0"/>
              <a:t> fundamental da avaliação: componente-chave avaliação (</a:t>
            </a:r>
            <a:r>
              <a:rPr lang="pt-BR" sz="2400" dirty="0" err="1" smtClean="0"/>
              <a:t>Scriven</a:t>
            </a:r>
            <a:r>
              <a:rPr lang="pt-BR" sz="2400" dirty="0" smtClean="0"/>
              <a:t>, 2018).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Uma </a:t>
            </a:r>
            <a:r>
              <a:rPr lang="pt-BR" sz="2400" dirty="0"/>
              <a:t>meio de desenvolver a capacidade em avaliação dos indivíduos, </a:t>
            </a:r>
            <a:r>
              <a:rPr lang="pt-BR" sz="2400" dirty="0" smtClean="0"/>
              <a:t>das organizações </a:t>
            </a:r>
            <a:r>
              <a:rPr lang="pt-BR" sz="2400" dirty="0"/>
              <a:t>e do meio ambiente mais amplo da avaliação. </a:t>
            </a:r>
            <a:r>
              <a:rPr lang="pt-BR" sz="2400" dirty="0" smtClean="0"/>
              <a:t> Faz parte de criar </a:t>
            </a:r>
            <a:r>
              <a:rPr lang="pt-BR" sz="2400" dirty="0"/>
              <a:t>uma cultura de </a:t>
            </a:r>
            <a:r>
              <a:rPr lang="pt-BR" sz="2400" dirty="0" smtClean="0"/>
              <a:t>avaliação.</a:t>
            </a:r>
            <a:endParaRPr lang="pt-B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pic>
        <p:nvPicPr>
          <p:cNvPr id="4" name="Picture 2" descr="Image result for g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582" y="6205537"/>
            <a:ext cx="1435418" cy="6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67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46101" y="372312"/>
            <a:ext cx="10515600" cy="1325563"/>
          </a:xfrm>
        </p:spPr>
        <p:txBody>
          <a:bodyPr/>
          <a:lstStyle/>
          <a:p>
            <a:r>
              <a:rPr lang="pt-BR" dirty="0" smtClean="0"/>
              <a:t>Pensamento avaliativo e resultados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026886" y="2098239"/>
            <a:ext cx="8636000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rgbClr val="000000"/>
                </a:solidFill>
              </a:rPr>
              <a:t>O pensamento avaliativo envolve pensar de forma sistemática orientada para resultados: sobre quais são os resultados esperados, como eles podem ser alcançados, quais evidências são necessárias para informar futuras ações e decisões e como o resultados podem ser aprimorados no futuro</a:t>
            </a:r>
            <a:r>
              <a:rPr lang="pt-BR" sz="2400" dirty="0">
                <a:solidFill>
                  <a:srgbClr val="000000"/>
                </a:solidFill>
              </a:rPr>
              <a:t>.</a:t>
            </a:r>
            <a:endParaRPr lang="pt-BR" sz="2400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Patton, 2014</a:t>
            </a:r>
            <a:endParaRPr lang="pt-BR" sz="2400" dirty="0"/>
          </a:p>
        </p:txBody>
      </p:sp>
      <p:pic>
        <p:nvPicPr>
          <p:cNvPr id="8" name="Picture 2" descr="Image result for g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582" y="6205537"/>
            <a:ext cx="1435418" cy="6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738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Pensamento avaliativo - reflexão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94509" y="1739804"/>
            <a:ext cx="1077967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rgbClr val="000000"/>
                </a:solidFill>
              </a:rPr>
              <a:t>O pensamento avaliativo é o pensamento crítico aplicado no contexto da avaliação e gestão de programas, motivado por uma atitude inquisitiva e a crença no valor da evidência, que envolve: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rgbClr val="000000"/>
                </a:solidFill>
              </a:rPr>
              <a:t> Identificar premissas;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rgbClr val="000000"/>
                </a:solidFill>
              </a:rPr>
              <a:t>Fazer boas perguntas;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rgbClr val="000000"/>
                </a:solidFill>
              </a:rPr>
              <a:t>Buscar uma compreensão mais profunda por meio da reflexão e da consideração de múltiplas perspectivas;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rgbClr val="000000"/>
                </a:solidFill>
              </a:rPr>
              <a:t>Agir a partir de decisões informadas.</a:t>
            </a:r>
          </a:p>
          <a:p>
            <a:pPr>
              <a:lnSpc>
                <a:spcPct val="150000"/>
              </a:lnSpc>
            </a:pPr>
            <a:endParaRPr lang="pt-BR" sz="22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200" dirty="0" err="1" smtClean="0">
                <a:solidFill>
                  <a:srgbClr val="000000"/>
                </a:solidFill>
              </a:rPr>
              <a:t>Buckley</a:t>
            </a:r>
            <a:r>
              <a:rPr lang="pt-BR" sz="2200" dirty="0" smtClean="0">
                <a:solidFill>
                  <a:srgbClr val="000000"/>
                </a:solidFill>
              </a:rPr>
              <a:t>, Archibald, </a:t>
            </a:r>
            <a:r>
              <a:rPr lang="pt-BR" sz="2200" dirty="0" err="1" smtClean="0">
                <a:solidFill>
                  <a:srgbClr val="000000"/>
                </a:solidFill>
              </a:rPr>
              <a:t>Hargraves</a:t>
            </a:r>
            <a:r>
              <a:rPr lang="pt-BR" sz="2200" dirty="0" smtClean="0">
                <a:solidFill>
                  <a:srgbClr val="000000"/>
                </a:solidFill>
              </a:rPr>
              <a:t>, &amp; </a:t>
            </a:r>
            <a:r>
              <a:rPr lang="pt-BR" sz="2200" dirty="0" err="1" smtClean="0">
                <a:solidFill>
                  <a:srgbClr val="000000"/>
                </a:solidFill>
              </a:rPr>
              <a:t>Trochim</a:t>
            </a:r>
            <a:r>
              <a:rPr lang="pt-BR" sz="2200" dirty="0" smtClean="0">
                <a:solidFill>
                  <a:srgbClr val="000000"/>
                </a:solidFill>
              </a:rPr>
              <a:t>, 2015</a:t>
            </a:r>
            <a:endParaRPr lang="pt-BR" sz="2200" dirty="0">
              <a:solidFill>
                <a:srgbClr val="000000"/>
              </a:solidFill>
            </a:endParaRPr>
          </a:p>
        </p:txBody>
      </p:sp>
      <p:pic>
        <p:nvPicPr>
          <p:cNvPr id="5" name="Picture 2" descr="Image result for g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582" y="6205537"/>
            <a:ext cx="1435418" cy="6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722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577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do Office</vt:lpstr>
      <vt:lpstr>Destaques da AEA 2019 </vt:lpstr>
      <vt:lpstr>Apresentando trabalho na AEA</vt:lpstr>
      <vt:lpstr>Pensamento avaliativo</vt:lpstr>
      <vt:lpstr>O que faz um avaliador, avaliador?</vt:lpstr>
      <vt:lpstr>Competências e valores</vt:lpstr>
      <vt:lpstr>Apresentação do PowerPoint</vt:lpstr>
      <vt:lpstr>Pensamento avaliativo é fundamental</vt:lpstr>
      <vt:lpstr>Pensamento avaliativo e resultados</vt:lpstr>
      <vt:lpstr>Pensamento avaliativo - reflexão</vt:lpstr>
      <vt:lpstr>Apresentação do PowerPoint</vt:lpstr>
      <vt:lpstr>Apresentação do PowerPoint</vt:lpstr>
      <vt:lpstr>Apresentação do PowerPoint</vt:lpstr>
      <vt:lpstr>Referências</vt:lpstr>
    </vt:vector>
  </TitlesOfParts>
  <Company>Fundação Roberto Marinho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Pensamento Avaliativo</dc:title>
  <dc:creator>Maíra Mascarenhas - Desenvolvimento Institucional</dc:creator>
  <cp:lastModifiedBy>Maíra Mascarenhas - Desenvolvimento Institucional</cp:lastModifiedBy>
  <cp:revision>37</cp:revision>
  <dcterms:created xsi:type="dcterms:W3CDTF">2019-12-02T19:24:51Z</dcterms:created>
  <dcterms:modified xsi:type="dcterms:W3CDTF">2019-12-12T18:46:32Z</dcterms:modified>
</cp:coreProperties>
</file>